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66" r:id="rId2"/>
    <p:sldId id="323" r:id="rId3"/>
    <p:sldId id="324" r:id="rId4"/>
    <p:sldId id="263" r:id="rId5"/>
    <p:sldId id="322" r:id="rId6"/>
    <p:sldId id="291" r:id="rId7"/>
    <p:sldId id="325" r:id="rId8"/>
    <p:sldId id="326" r:id="rId9"/>
    <p:sldId id="313" r:id="rId10"/>
    <p:sldId id="318" r:id="rId11"/>
    <p:sldId id="317" r:id="rId12"/>
    <p:sldId id="330" r:id="rId13"/>
    <p:sldId id="293" r:id="rId14"/>
    <p:sldId id="327" r:id="rId15"/>
    <p:sldId id="328" r:id="rId16"/>
    <p:sldId id="332" r:id="rId17"/>
    <p:sldId id="329" r:id="rId18"/>
    <p:sldId id="331" r:id="rId19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001D"/>
    <a:srgbClr val="006699"/>
    <a:srgbClr val="A50021"/>
    <a:srgbClr val="CC0000"/>
    <a:srgbClr val="FFA7B8"/>
    <a:srgbClr val="FF7D9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699" autoAdjust="0"/>
    <p:restoredTop sz="93474" autoAdjust="0"/>
  </p:normalViewPr>
  <p:slideViewPr>
    <p:cSldViewPr>
      <p:cViewPr varScale="1">
        <p:scale>
          <a:sx n="69" d="100"/>
          <a:sy n="69" d="100"/>
        </p:scale>
        <p:origin x="-5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8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pPr>
              <a:defRPr/>
            </a:pPr>
            <a:fld id="{F776A02B-F592-4DC2-8E1A-87013A5B04E0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pPr>
              <a:defRPr/>
            </a:pPr>
            <a:fld id="{FEDB8CEB-8CF0-4EC8-B592-558D9D997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355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F97EA70-7EE6-4AD2-AD2E-FBDE29CEBB24}" type="slidenum">
              <a:rPr lang="en-US" smtClean="0"/>
              <a:pPr/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23E347A4-DEB1-42BE-A97A-8CAD8EF24A0F}" type="slidenum">
              <a:rPr lang="en-US" smtClean="0"/>
              <a:pPr/>
              <a:t>10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EE473C-5B4E-49B0-A689-027BE2E6BB42}" type="slidenum">
              <a:rPr lang="en-US" smtClean="0"/>
              <a:pPr/>
              <a:t>11</a:t>
            </a:fld>
            <a:endParaRPr 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17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06E1635-A56D-4FCC-8440-E12D5DEE9ED5}" type="slidenum">
              <a:rPr lang="en-US" smtClean="0"/>
              <a:pPr/>
              <a:t>13</a:t>
            </a:fld>
            <a:endParaRPr 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28DB59-1EB6-485C-B440-838A95625148}" type="slidenum">
              <a:rPr lang="en-US" smtClean="0"/>
              <a:pPr/>
              <a:t>14</a:t>
            </a:fld>
            <a:endParaRPr 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28DB59-1EB6-485C-B440-838A95625148}" type="slidenum">
              <a:rPr lang="en-US" smtClean="0"/>
              <a:pPr/>
              <a:t>15</a:t>
            </a:fld>
            <a:endParaRPr 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28DB59-1EB6-485C-B440-838A95625148}" type="slidenum">
              <a:rPr lang="en-US" smtClean="0"/>
              <a:pPr/>
              <a:t>16</a:t>
            </a:fld>
            <a:endParaRPr 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94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09C7037-412D-4859-A8C3-6AB5099A1FE5}" type="slidenum">
              <a:rPr lang="en-US" smtClean="0"/>
              <a:pPr/>
              <a:t>17</a:t>
            </a:fld>
            <a:endParaRPr 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04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50E06E3-92E1-48A1-9652-1B2CF524DBBE}" type="slidenum">
              <a:rPr lang="en-US" smtClean="0"/>
              <a:pPr/>
              <a:t>18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8D9B3D5-4366-4530-9697-91E5617EFE44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43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EBEBF55-4B93-450D-B125-F4548CE4AC00}" type="slidenum">
              <a:rPr lang="en-US" smtClean="0"/>
              <a:pPr/>
              <a:t>3</a:t>
            </a:fld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8C65BD-4096-4DF3-A40E-3F5C935F4822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EE473C-5B4E-49B0-A689-027BE2E6BB42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E298DD7-7F0D-417D-B87C-BC8EEE5CC31A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EDB8CEB-8CF0-4EC8-B592-558D9D997C1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3277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C9EE473C-5B4E-49B0-A689-027BE2E6BB42}" type="slidenum">
              <a:rPr lang="en-US" smtClean="0"/>
              <a:pPr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96B0D-4DF3-4EC0-B8FD-FBE080973AB5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317A74-2B4D-41C4-8ECA-44CF869457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F9E078-D219-4B0D-9094-6097D635D3AB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81C0CF-C273-4D5F-ACB5-F1483DCDE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AA145-1536-47C9-B847-A6E011A00AB8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BD0EF-8516-4467-927E-ABDF420FE5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4B526C-2930-4BB9-8867-438F1161BB8C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679EE-464B-4EC9-A9AE-E8816F36E1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F42D85-8B4E-483C-9BE7-A0653FDA969A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9BCE9-F9F6-4CD9-847D-53E4506E6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C55A3-57F4-44BF-97C9-D98ADBDA7136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4B60FE-6020-4D02-926B-F212D7C0F0B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43974-0F14-4873-A72A-5D0736BCE722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FF910-D634-4091-A7E0-AA9226F9A1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63D73-EC60-4CEC-A9AC-F42C8E9C72FB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FDD51F-9CBD-41BD-9C6E-5BAC047A3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975AA3-38AF-4FCF-A3B6-C87AD527FA08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25BE5-FEC4-461E-896B-29836BA9FF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67903-B5C5-488E-A93A-364CBA1CD82F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6B1EB4-C479-4004-8018-7BDE9EFD65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3A077-409D-4C7A-B579-D7B96B6DCB54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66B96-F1E3-433B-982D-371EF3346F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22085C2-9384-49F2-A7A5-42F3A1A86C32}" type="datetimeFigureOut">
              <a:rPr lang="en-US"/>
              <a:pPr>
                <a:defRPr/>
              </a:pPr>
              <a:t>10/29/2008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3C1985-D19D-4267-B061-5C0F5BA70F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eg"/><Relationship Id="rId7" Type="http://schemas.openxmlformats.org/officeDocument/2006/relationships/hyperlink" Target="http://www.construction-institute.org/scriptcontent/Index.cfm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hyperlink" Target="http://www.psu.edu/" TargetMode="External"/><Relationship Id="rId10" Type="http://schemas.openxmlformats.org/officeDocument/2006/relationships/image" Target="../media/image6.png"/><Relationship Id="rId4" Type="http://schemas.openxmlformats.org/officeDocument/2006/relationships/image" Target="../media/image3.jpeg"/><Relationship Id="rId9" Type="http://schemas.openxmlformats.org/officeDocument/2006/relationships/hyperlink" Target="http://www.pankowfoundation.org/index.ht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bimex.wikispaces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6200" y="65088"/>
            <a:ext cx="5334000" cy="107791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chemeClr val="bg1"/>
                </a:solidFill>
                <a:latin typeface="+mj-lt"/>
              </a:rPr>
              <a:t>Project Execution Planning for Building Information Modeling</a:t>
            </a:r>
          </a:p>
        </p:txBody>
      </p:sp>
      <p:pic>
        <p:nvPicPr>
          <p:cNvPr id="2051" name="Picture 2" descr="PACE: The Partnership for Achieving Construction Excellenc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9000" y="3505200"/>
            <a:ext cx="4524375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Penn State Office of Physical Plant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943600" y="2514600"/>
            <a:ext cx="2009775" cy="6572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1270" name="Picture 6" descr="CII logo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934200" y="1600200"/>
            <a:ext cx="914400" cy="5207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</p:spPr>
      </p:pic>
      <p:pic>
        <p:nvPicPr>
          <p:cNvPr id="2054" name="Picture 8" descr="http://www.pankowfoundation.org/images/pankow_site_logo.gif">
            <a:hlinkClick r:id="rId9"/>
          </p:cNvPr>
          <p:cNvPicPr>
            <a:picLocks noChangeAspect="1" noChangeArrowheads="1"/>
          </p:cNvPicPr>
          <p:nvPr/>
        </p:nvPicPr>
        <p:blipFill>
          <a:blip r:embed="rId10"/>
          <a:srcRect b="8524"/>
          <a:stretch>
            <a:fillRect/>
          </a:stretch>
        </p:blipFill>
        <p:spPr bwMode="auto">
          <a:xfrm>
            <a:off x="6096000" y="228600"/>
            <a:ext cx="1789113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6200" y="2057400"/>
            <a:ext cx="4876800" cy="1477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A </a:t>
            </a:r>
            <a:r>
              <a:rPr lang="en-US" dirty="0" err="1">
                <a:solidFill>
                  <a:schemeClr val="bg1"/>
                </a:solidFill>
                <a:latin typeface="+mn-lt"/>
              </a:rPr>
              <a:t>buildingSMART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 Alliance project sponsored by: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The Charles </a:t>
            </a:r>
            <a:r>
              <a:rPr lang="en-US" dirty="0" err="1">
                <a:solidFill>
                  <a:schemeClr val="bg1"/>
                </a:solidFill>
                <a:latin typeface="+mn-lt"/>
              </a:rPr>
              <a:t>Pankow</a:t>
            </a:r>
            <a:r>
              <a:rPr lang="en-US" dirty="0">
                <a:solidFill>
                  <a:schemeClr val="bg1"/>
                </a:solidFill>
                <a:latin typeface="+mn-lt"/>
              </a:rPr>
              <a:t> Foundation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Construction Industry Institute (CII)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Penn State Office of Physical Plant (OPP)</a:t>
            </a:r>
          </a:p>
          <a:p>
            <a:pPr lvl="1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dirty="0">
                <a:solidFill>
                  <a:schemeClr val="bg1"/>
                </a:solidFill>
                <a:latin typeface="+mn-lt"/>
              </a:rPr>
              <a:t> PACE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3400" y="1295400"/>
            <a:ext cx="5410200" cy="46166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>
                <a:solidFill>
                  <a:schemeClr val="bg1"/>
                </a:solidFill>
                <a:latin typeface="+mj-lt"/>
              </a:rPr>
              <a:t>Progress Meeting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#4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– 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October 31</a:t>
            </a:r>
            <a:r>
              <a:rPr lang="en-US" sz="2400" baseline="30000" dirty="0" smtClean="0">
                <a:solidFill>
                  <a:schemeClr val="bg1"/>
                </a:solidFill>
                <a:latin typeface="+mj-lt"/>
              </a:rPr>
              <a:t>st</a:t>
            </a:r>
            <a:r>
              <a:rPr lang="en-US" sz="2400" dirty="0" smtClean="0">
                <a:solidFill>
                  <a:schemeClr val="bg1"/>
                </a:solidFill>
                <a:latin typeface="+mj-lt"/>
              </a:rPr>
              <a:t>, </a:t>
            </a:r>
            <a:r>
              <a:rPr lang="en-US" sz="2400" dirty="0">
                <a:solidFill>
                  <a:schemeClr val="bg1"/>
                </a:solidFill>
                <a:latin typeface="+mj-lt"/>
              </a:rPr>
              <a:t>2008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76200" y="0"/>
            <a:ext cx="8991600" cy="6159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400" b="1" dirty="0" smtClean="0">
                <a:solidFill>
                  <a:schemeClr val="bg1"/>
                </a:solidFill>
                <a:latin typeface="+mj-lt"/>
              </a:rPr>
              <a:t>Design Support System: </a:t>
            </a:r>
            <a:r>
              <a:rPr lang="en-US" sz="3400" dirty="0" smtClean="0">
                <a:solidFill>
                  <a:schemeClr val="bg1"/>
                </a:solidFill>
                <a:latin typeface="+mj-lt"/>
              </a:rPr>
              <a:t>Matrix </a:t>
            </a:r>
            <a:r>
              <a:rPr lang="en-US" sz="3400" dirty="0">
                <a:solidFill>
                  <a:schemeClr val="bg1"/>
                </a:solidFill>
                <a:latin typeface="+mj-lt"/>
              </a:rPr>
              <a:t>Model</a:t>
            </a:r>
          </a:p>
        </p:txBody>
      </p:sp>
      <p:pic>
        <p:nvPicPr>
          <p:cNvPr id="18" name="Picture 17" descr="MATRIXDEFINED.jpg"/>
          <p:cNvPicPr>
            <a:picLocks noChangeAspect="1"/>
          </p:cNvPicPr>
          <p:nvPr/>
        </p:nvPicPr>
        <p:blipFill>
          <a:blip r:embed="rId4" cstate="print"/>
          <a:srcRect l="5001" t="14444" r="5834" b="7778"/>
          <a:stretch>
            <a:fillRect/>
          </a:stretch>
        </p:blipFill>
        <p:spPr>
          <a:xfrm>
            <a:off x="457200" y="1371600"/>
            <a:ext cx="8153400" cy="533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133"/>
          <p:cNvSpPr/>
          <p:nvPr/>
        </p:nvSpPr>
        <p:spPr>
          <a:xfrm>
            <a:off x="76200" y="76200"/>
            <a:ext cx="8991600" cy="67056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shade val="30000"/>
                  <a:satMod val="115000"/>
                </a:schemeClr>
              </a:gs>
              <a:gs pos="50000">
                <a:schemeClr val="accent4">
                  <a:lumMod val="50000"/>
                  <a:shade val="67500"/>
                  <a:satMod val="115000"/>
                </a:schemeClr>
              </a:gs>
              <a:gs pos="100000">
                <a:schemeClr val="accent4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UseHouseofQuality (2).jpg"/>
          <p:cNvPicPr>
            <a:picLocks noChangeAspect="1"/>
          </p:cNvPicPr>
          <p:nvPr/>
        </p:nvPicPr>
        <p:blipFill>
          <a:blip r:embed="rId3"/>
          <a:srcRect l="2170" t="870" r="4659" b="3478"/>
          <a:stretch>
            <a:fillRect/>
          </a:stretch>
        </p:blipFill>
        <p:spPr>
          <a:xfrm rot="16200000">
            <a:off x="1295400" y="-990604"/>
            <a:ext cx="6553201" cy="88391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590800"/>
            <a:ext cx="2362200" cy="1905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/>
              <a:t>Project Input</a:t>
            </a:r>
            <a:endParaRPr lang="en-US" sz="2000" b="1" dirty="0"/>
          </a:p>
          <a:p>
            <a:pPr algn="ctr">
              <a:defRPr/>
            </a:pPr>
            <a:endParaRPr lang="en-US" sz="1400" b="1" dirty="0"/>
          </a:p>
          <a:p>
            <a:pPr algn="ctr">
              <a:defRPr/>
            </a:pPr>
            <a:r>
              <a:rPr lang="en-US" sz="1400" dirty="0"/>
              <a:t>Project Characteristics + </a:t>
            </a:r>
          </a:p>
          <a:p>
            <a:pPr algn="ctr">
              <a:defRPr/>
            </a:pPr>
            <a:r>
              <a:rPr lang="en-US" sz="1400" dirty="0"/>
              <a:t>BIM Objectives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477000" y="4495800"/>
            <a:ext cx="2362200" cy="1905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/>
              <a:t>Guide for Implementation</a:t>
            </a:r>
          </a:p>
          <a:p>
            <a:pPr algn="ctr">
              <a:defRPr/>
            </a:pP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3429000" y="2743200"/>
            <a:ext cx="23622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/>
              <a:t>Decision Support</a:t>
            </a:r>
          </a:p>
          <a:p>
            <a:pPr algn="ctr">
              <a:defRPr/>
            </a:pPr>
            <a:r>
              <a:rPr lang="en-US" sz="2000" b="1" dirty="0" smtClean="0"/>
              <a:t>Tool</a:t>
            </a:r>
          </a:p>
          <a:p>
            <a:pPr algn="ctr">
              <a:defRPr/>
            </a:pPr>
            <a:r>
              <a:rPr lang="en-US" sz="1400" dirty="0" smtClean="0"/>
              <a:t>Decision Matrix</a:t>
            </a:r>
            <a:endParaRPr lang="en-US" sz="1400" dirty="0"/>
          </a:p>
        </p:txBody>
      </p:sp>
      <p:sp>
        <p:nvSpPr>
          <p:cNvPr id="7" name="Right Arrow 6"/>
          <p:cNvSpPr/>
          <p:nvPr/>
        </p:nvSpPr>
        <p:spPr>
          <a:xfrm>
            <a:off x="2362200" y="3124200"/>
            <a:ext cx="12192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</a:rPr>
              <a:t>BIM Execution Planning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77000" y="2743200"/>
            <a:ext cx="23622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/>
              <a:t>BIM GOALS</a:t>
            </a:r>
            <a:endParaRPr lang="en-US" sz="2000" b="1" dirty="0"/>
          </a:p>
        </p:txBody>
      </p:sp>
      <p:sp>
        <p:nvSpPr>
          <p:cNvPr id="8" name="Right Arrow 7"/>
          <p:cNvSpPr/>
          <p:nvPr/>
        </p:nvSpPr>
        <p:spPr>
          <a:xfrm>
            <a:off x="5638800" y="3124200"/>
            <a:ext cx="10668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5400000">
            <a:off x="6972300" y="4076700"/>
            <a:ext cx="12954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Wiki Examples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209800" y="2209800"/>
            <a:ext cx="8991600" cy="95410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dirty="0" smtClean="0">
                <a:solidFill>
                  <a:schemeClr val="bg1"/>
                </a:solidFill>
                <a:latin typeface="+mj-lt"/>
                <a:hlinkClick r:id="rId3"/>
              </a:rPr>
              <a:t>http://bimex.wikispaces.com/</a:t>
            </a:r>
            <a:endParaRPr lang="en-US" sz="2800" dirty="0">
              <a:solidFill>
                <a:schemeClr val="bg1"/>
              </a:solidFill>
              <a:latin typeface="+mj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8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Progress Report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33400" y="1219200"/>
            <a:ext cx="7924800" cy="52014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Continuing to develop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concept </a:t>
            </a:r>
            <a:r>
              <a:rPr lang="en-US" sz="2400" dirty="0">
                <a:solidFill>
                  <a:schemeClr val="bg1"/>
                </a:solidFill>
                <a:latin typeface="+mn-lt"/>
              </a:rPr>
              <a:t>for BIM Execution Planning Process.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Wrapping Interview process.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>
                <a:solidFill>
                  <a:schemeClr val="bg1"/>
                </a:solidFill>
                <a:latin typeface="+mn-lt"/>
              </a:rPr>
              <a:t>Content analysis performed on completed </a:t>
            </a: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interviews</a:t>
            </a:r>
          </a:p>
          <a:p>
            <a:pPr marL="1371600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Interviews</a:t>
            </a:r>
          </a:p>
          <a:p>
            <a:pPr marL="1371600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Class references and interviews.</a:t>
            </a:r>
            <a:endParaRPr lang="en-US" sz="2400" dirty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BIM Ex Class </a:t>
            </a:r>
          </a:p>
          <a:p>
            <a:pPr marL="1371600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Developed BIM uses on wiki</a:t>
            </a:r>
          </a:p>
          <a:p>
            <a:pPr marL="1371600" lvl="2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Investigating case study projects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Focus group discussion at PACE (10.16.2008)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Reviewing additional resources with similar scopes for collaborative efforts and/or additional value to our guide.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7620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Example: Interview Content Analysis 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676400"/>
            <a:ext cx="7505700" cy="481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76200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References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3400" y="1219200"/>
            <a:ext cx="7924800" cy="1877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000" dirty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Communication Specifications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AGC BIM Guide</a:t>
            </a: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2400" dirty="0" smtClean="0">
                <a:solidFill>
                  <a:schemeClr val="bg1"/>
                </a:solidFill>
                <a:latin typeface="+mn-lt"/>
              </a:rPr>
              <a:t>AIA Document</a:t>
            </a:r>
            <a:endParaRPr lang="en-US" sz="2400" dirty="0" smtClean="0">
              <a:solidFill>
                <a:schemeClr val="bg1"/>
              </a:solidFill>
              <a:latin typeface="+mn-lt"/>
            </a:endParaRPr>
          </a:p>
          <a:p>
            <a:pPr marL="914400" lvl="1" indent="-457200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endParaRPr lang="en-US" sz="2400" dirty="0" smtClean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Discussion</a:t>
            </a: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533400" y="1295400"/>
            <a:ext cx="7924800" cy="237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en-US" sz="2800">
                <a:solidFill>
                  <a:schemeClr val="bg1"/>
                </a:solidFill>
                <a:latin typeface="Calibri" pitchFamily="34" charset="0"/>
              </a:rPr>
              <a:t>Ways that you can help us: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Feedback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Interviewees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Case Studies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Class Presentations</a:t>
            </a:r>
          </a:p>
          <a:p>
            <a:pPr marL="971550" lvl="1" indent="-514350">
              <a:buFont typeface="Arial" charset="0"/>
              <a:buChar char="•"/>
            </a:pP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Projects to test drive BIM Execution Plan Process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54102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sp>
        <p:nvSpPr>
          <p:cNvPr id="10243" name="TextBox 2"/>
          <p:cNvSpPr txBox="1">
            <a:spLocks noChangeArrowheads="1"/>
          </p:cNvSpPr>
          <p:nvPr/>
        </p:nvSpPr>
        <p:spPr bwMode="auto">
          <a:xfrm>
            <a:off x="533400" y="1295400"/>
            <a:ext cx="79248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/>
            <a:r>
              <a:rPr lang="en-US" sz="2800">
                <a:solidFill>
                  <a:schemeClr val="bg1"/>
                </a:solidFill>
                <a:latin typeface="Calibri" pitchFamily="34" charset="0"/>
              </a:rPr>
              <a:t>Next Meeting Time?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Conference Call Agenda</a:t>
            </a:r>
          </a:p>
        </p:txBody>
      </p:sp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533400" y="1295400"/>
            <a:ext cx="8153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Introductions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 smtClean="0">
                <a:solidFill>
                  <a:schemeClr val="bg1"/>
                </a:solidFill>
                <a:latin typeface="Calibri" pitchFamily="34" charset="0"/>
              </a:rPr>
              <a:t>Project Overview</a:t>
            </a:r>
            <a:endParaRPr lang="en-US" sz="2800" dirty="0">
              <a:solidFill>
                <a:schemeClr val="bg1"/>
              </a:solidFill>
              <a:latin typeface="Calibri" pitchFamily="34" charset="0"/>
            </a:endParaRP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Progress Report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Discussion of Project and Progress</a:t>
            </a:r>
          </a:p>
          <a:p>
            <a:pPr marL="457200" indent="-457200">
              <a:buFont typeface="Calibri" pitchFamily="34" charset="0"/>
              <a:buAutoNum type="arabicPeriod"/>
            </a:pPr>
            <a:r>
              <a:rPr lang="en-US" sz="2800" dirty="0">
                <a:solidFill>
                  <a:schemeClr val="bg1"/>
                </a:solidFill>
                <a:latin typeface="Calibri" pitchFamily="34" charset="0"/>
              </a:rPr>
              <a:t>Set Up Next Meeting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Team Members</a:t>
            </a:r>
          </a:p>
        </p:txBody>
      </p:sp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533400" y="1219200"/>
            <a:ext cx="815340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1900" b="1" dirty="0">
                <a:solidFill>
                  <a:schemeClr val="bg1"/>
                </a:solidFill>
                <a:latin typeface="Calibri" pitchFamily="34" charset="0"/>
              </a:rPr>
              <a:t>Board of Advisory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Deke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Smith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Executive Director of </a:t>
            </a:r>
            <a:r>
              <a:rPr lang="en-US" sz="1500" dirty="0" err="1">
                <a:solidFill>
                  <a:schemeClr val="bg1"/>
                </a:solidFill>
                <a:latin typeface="+mn-lt"/>
              </a:rPr>
              <a:t>buildingSMART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Alliance (Industry Champion)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Victor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Sanvido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Ph.D., Senior Vice President, Southland Industries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Francois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Grobler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Ph.D., US Army CERL and IAI - North America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Steve Hagan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Project Knowledge Center, U.S. General Services Administration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Soad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Kousheshi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President, AEC Strategy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Ed Gannon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Manager of Design Services, Penn State Office of Physical Plant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Mark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Falzarano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Barton </a:t>
            </a:r>
            <a:r>
              <a:rPr lang="en-US" sz="1500" dirty="0" err="1">
                <a:solidFill>
                  <a:schemeClr val="bg1"/>
                </a:solidFill>
                <a:latin typeface="+mn-lt"/>
              </a:rPr>
              <a:t>Malow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Company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Mark Butler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 smtClean="0">
                <a:solidFill>
                  <a:schemeClr val="bg1"/>
                </a:solidFill>
                <a:latin typeface="+mn-lt"/>
              </a:rPr>
              <a:t>HDR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smtClean="0">
                <a:solidFill>
                  <a:srgbClr val="FFFF00"/>
                </a:solidFill>
                <a:latin typeface="+mn-lt"/>
              </a:rPr>
              <a:t>Derek </a:t>
            </a:r>
            <a:r>
              <a:rPr lang="en-US" sz="1500" b="1" dirty="0" err="1" smtClean="0">
                <a:solidFill>
                  <a:srgbClr val="FFFF00"/>
                </a:solidFill>
                <a:latin typeface="+mn-lt"/>
              </a:rPr>
              <a:t>Cunz</a:t>
            </a:r>
            <a:r>
              <a:rPr lang="en-US" sz="1500" b="1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1500" dirty="0" smtClean="0">
                <a:solidFill>
                  <a:srgbClr val="FFFF00"/>
                </a:solidFill>
                <a:latin typeface="+mn-lt"/>
              </a:rPr>
              <a:t>– Director of Project Development, </a:t>
            </a:r>
            <a:r>
              <a:rPr lang="en-US" sz="1500" dirty="0" err="1" smtClean="0">
                <a:solidFill>
                  <a:srgbClr val="FFFF00"/>
                </a:solidFill>
                <a:latin typeface="+mn-lt"/>
              </a:rPr>
              <a:t>Mortenson</a:t>
            </a:r>
            <a:r>
              <a:rPr lang="en-US" sz="1500" dirty="0" smtClean="0">
                <a:solidFill>
                  <a:srgbClr val="FFFF00"/>
                </a:solidFill>
                <a:latin typeface="+mn-lt"/>
              </a:rPr>
              <a:t> Construction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dirty="0" smtClean="0">
                <a:solidFill>
                  <a:srgbClr val="FFFF00"/>
                </a:solidFill>
                <a:latin typeface="+mn-lt"/>
              </a:rPr>
              <a:t> </a:t>
            </a:r>
            <a:r>
              <a:rPr lang="en-US" sz="1500" b="1" dirty="0" smtClean="0">
                <a:solidFill>
                  <a:srgbClr val="FFFF00"/>
                </a:solidFill>
                <a:latin typeface="+mn-lt"/>
              </a:rPr>
              <a:t>Mark </a:t>
            </a:r>
            <a:r>
              <a:rPr lang="en-US" sz="1500" b="1" dirty="0" err="1" smtClean="0">
                <a:solidFill>
                  <a:srgbClr val="FFFF00"/>
                </a:solidFill>
                <a:latin typeface="+mn-lt"/>
              </a:rPr>
              <a:t>Konchar</a:t>
            </a:r>
            <a:r>
              <a:rPr lang="en-US" sz="1500" b="1" dirty="0" smtClean="0">
                <a:solidFill>
                  <a:srgbClr val="FFFF00"/>
                </a:solidFill>
                <a:latin typeface="+mn-lt"/>
              </a:rPr>
              <a:t>- </a:t>
            </a:r>
            <a:r>
              <a:rPr lang="en-US" sz="1500" dirty="0" smtClean="0">
                <a:solidFill>
                  <a:srgbClr val="FFFF00"/>
                </a:solidFill>
                <a:latin typeface="+mn-lt"/>
              </a:rPr>
              <a:t>Vice President – Balfour Beatty Construction</a:t>
            </a:r>
          </a:p>
          <a:p>
            <a:pPr>
              <a:buFont typeface="Arial" charset="0"/>
              <a:buChar char="•"/>
              <a:defRPr/>
            </a:pPr>
            <a:r>
              <a:rPr lang="en-US" sz="2400" b="1" dirty="0" smtClean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900" b="1" dirty="0" smtClean="0">
                <a:solidFill>
                  <a:schemeClr val="bg1"/>
                </a:solidFill>
                <a:latin typeface="Calibri" pitchFamily="34" charset="0"/>
              </a:rPr>
              <a:t>CIC Research Program Team Members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John Messner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Director of the CIC Research Program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Chimay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Anumba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Professor and Head of Architectural Engineering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Sam Hunter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Assist. Professor of Psychology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Craig Dubler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PhD Student, Architectural Engineering (Construction)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Colleen Kasprzak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MS Student, Architectural Engineering (Operations)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Chitwan Saluja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MS Student, Architectural Engineering (Planning)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Nevena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Zikic</a:t>
            </a:r>
            <a:r>
              <a:rPr lang="en-US" sz="1500" b="1" dirty="0">
                <a:solidFill>
                  <a:schemeClr val="bg1"/>
                </a:solidFill>
                <a:latin typeface="+mn-lt"/>
              </a:rPr>
              <a:t>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MS Student, Architectural Engineering (Design)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Shane Goodman –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BAE/MAE Student, Architectural Engineering</a:t>
            </a:r>
          </a:p>
          <a:p>
            <a:pPr>
              <a:buFont typeface="Arial" charset="0"/>
              <a:buChar char="•"/>
              <a:defRPr/>
            </a:pPr>
            <a:r>
              <a:rPr lang="en-US" sz="1900" dirty="0">
                <a:solidFill>
                  <a:schemeClr val="bg1"/>
                </a:solidFill>
                <a:latin typeface="Calibri" pitchFamily="34" charset="0"/>
              </a:rPr>
              <a:t> </a:t>
            </a:r>
            <a:r>
              <a:rPr lang="en-US" sz="1900" b="1" dirty="0">
                <a:solidFill>
                  <a:schemeClr val="bg1"/>
                </a:solidFill>
                <a:latin typeface="Calibri" pitchFamily="34" charset="0"/>
              </a:rPr>
              <a:t>Sponsor </a:t>
            </a:r>
            <a:r>
              <a:rPr lang="en-US" sz="1900" b="1" dirty="0" err="1">
                <a:solidFill>
                  <a:schemeClr val="bg1"/>
                </a:solidFill>
                <a:latin typeface="Calibri" pitchFamily="34" charset="0"/>
              </a:rPr>
              <a:t>Represenatives</a:t>
            </a:r>
            <a:endParaRPr lang="en-US" sz="1900" b="1" dirty="0">
              <a:solidFill>
                <a:schemeClr val="bg1"/>
              </a:solidFill>
              <a:latin typeface="Calibri" pitchFamily="34" charset="0"/>
            </a:endParaRP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Bob </a:t>
            </a:r>
            <a:r>
              <a:rPr lang="en-US" sz="1500" b="1" dirty="0" err="1">
                <a:solidFill>
                  <a:schemeClr val="bg1"/>
                </a:solidFill>
                <a:latin typeface="+mn-lt"/>
              </a:rPr>
              <a:t>Tener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 –  Director, The Charles Pankow Foundation </a:t>
            </a:r>
          </a:p>
          <a:p>
            <a:pPr lvl="1">
              <a:buFont typeface="Arial" pitchFamily="34" charset="0"/>
              <a:buChar char="•"/>
              <a:defRPr/>
            </a:pPr>
            <a:r>
              <a:rPr lang="en-US" sz="1500" b="1" dirty="0">
                <a:solidFill>
                  <a:schemeClr val="bg1"/>
                </a:solidFill>
                <a:latin typeface="+mn-lt"/>
              </a:rPr>
              <a:t>Steve Thomas </a:t>
            </a:r>
            <a:r>
              <a:rPr lang="en-US" sz="1500" dirty="0">
                <a:solidFill>
                  <a:schemeClr val="bg1"/>
                </a:solidFill>
                <a:latin typeface="+mn-lt"/>
              </a:rPr>
              <a:t>– Director of Research, The Construction Industry Institute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600" dirty="0">
                <a:solidFill>
                  <a:schemeClr val="bg1"/>
                </a:solidFill>
                <a:latin typeface="+mj-lt"/>
              </a:rPr>
              <a:t>Project Overview</a:t>
            </a:r>
          </a:p>
        </p:txBody>
      </p:sp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533400" y="1295400"/>
            <a:ext cx="81534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 Identify BIM methods and implementation strategies organized by project phase</a:t>
            </a:r>
          </a:p>
          <a:p>
            <a:pPr lvl="1">
              <a:buFont typeface="Arial" charset="0"/>
              <a:buChar char="•"/>
            </a:pPr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 Planning, Design, Construction, Operations</a:t>
            </a:r>
          </a:p>
          <a:p>
            <a:pPr>
              <a:buFont typeface="Arial" charset="0"/>
              <a:buChar char="•"/>
            </a:pP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 Develop implementation guidelines and best practice methods</a:t>
            </a:r>
          </a:p>
          <a:p>
            <a:pPr>
              <a:buFont typeface="Arial" charset="0"/>
              <a:buChar char="•"/>
            </a:pPr>
            <a:r>
              <a:rPr lang="en-US" sz="2400">
                <a:solidFill>
                  <a:schemeClr val="bg1"/>
                </a:solidFill>
                <a:latin typeface="Calibri" pitchFamily="34" charset="0"/>
              </a:rPr>
              <a:t> Disseminate the results</a:t>
            </a:r>
          </a:p>
          <a:p>
            <a:pPr lvl="1">
              <a:buFont typeface="Arial" charset="0"/>
              <a:buChar char="•"/>
            </a:pPr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 BIM Execution Planning Guide</a:t>
            </a:r>
          </a:p>
          <a:p>
            <a:pPr lvl="1">
              <a:buFont typeface="Arial" charset="0"/>
              <a:buChar char="•"/>
            </a:pPr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 Interactive execution planning computer tool</a:t>
            </a:r>
          </a:p>
          <a:p>
            <a:pPr lvl="1">
              <a:buFont typeface="Arial" charset="0"/>
              <a:buChar char="•"/>
            </a:pPr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 Presentations at national conferences e.g. buildingSMART, AIA, AGC BIMForum, etc.</a:t>
            </a:r>
          </a:p>
          <a:p>
            <a:pPr lvl="1">
              <a:buFont typeface="Arial" charset="0"/>
              <a:buChar char="•"/>
            </a:pPr>
            <a:r>
              <a:rPr lang="en-US" sz="2000">
                <a:solidFill>
                  <a:schemeClr val="bg1"/>
                </a:solidFill>
                <a:latin typeface="Calibri" pitchFamily="34" charset="0"/>
              </a:rPr>
              <a:t> Articles in industry and academic publications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133"/>
          <p:cNvSpPr/>
          <p:nvPr/>
        </p:nvSpPr>
        <p:spPr>
          <a:xfrm>
            <a:off x="76200" y="76200"/>
            <a:ext cx="8991600" cy="67056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shade val="30000"/>
                  <a:satMod val="115000"/>
                </a:schemeClr>
              </a:gs>
              <a:gs pos="50000">
                <a:schemeClr val="accent4">
                  <a:lumMod val="50000"/>
                  <a:shade val="67500"/>
                  <a:satMod val="115000"/>
                </a:schemeClr>
              </a:gs>
              <a:gs pos="100000">
                <a:schemeClr val="accent4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152400" y="762000"/>
            <a:ext cx="990600" cy="685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Plan</a:t>
            </a:r>
            <a:endParaRPr lang="en-US" b="1" dirty="0"/>
          </a:p>
        </p:txBody>
      </p:sp>
      <p:sp>
        <p:nvSpPr>
          <p:cNvPr id="36" name="Rectangle 35"/>
          <p:cNvSpPr/>
          <p:nvPr/>
        </p:nvSpPr>
        <p:spPr>
          <a:xfrm>
            <a:off x="152400" y="1524000"/>
            <a:ext cx="990600" cy="25908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Design</a:t>
            </a:r>
            <a:endParaRPr lang="en-US" b="1" dirty="0"/>
          </a:p>
        </p:txBody>
      </p:sp>
      <p:sp>
        <p:nvSpPr>
          <p:cNvPr id="37" name="Rectangle 36"/>
          <p:cNvSpPr/>
          <p:nvPr/>
        </p:nvSpPr>
        <p:spPr>
          <a:xfrm>
            <a:off x="152400" y="4191000"/>
            <a:ext cx="990600" cy="990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500" b="1" dirty="0" smtClean="0"/>
              <a:t>Construct</a:t>
            </a:r>
            <a:endParaRPr lang="en-US" sz="1500" b="1" dirty="0"/>
          </a:p>
        </p:txBody>
      </p:sp>
      <p:sp>
        <p:nvSpPr>
          <p:cNvPr id="38" name="Rectangle 37"/>
          <p:cNvSpPr/>
          <p:nvPr/>
        </p:nvSpPr>
        <p:spPr>
          <a:xfrm>
            <a:off x="152400" y="5257800"/>
            <a:ext cx="990600" cy="13716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b="1" dirty="0" smtClean="0"/>
              <a:t>Operate</a:t>
            </a:r>
            <a:endParaRPr lang="en-US" sz="1600" b="1" dirty="0"/>
          </a:p>
        </p:txBody>
      </p:sp>
      <p:sp>
        <p:nvSpPr>
          <p:cNvPr id="39" name="Rectangle 38"/>
          <p:cNvSpPr/>
          <p:nvPr/>
        </p:nvSpPr>
        <p:spPr>
          <a:xfrm>
            <a:off x="1219200" y="152400"/>
            <a:ext cx="19050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Design Communication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200400" y="152400"/>
            <a:ext cx="20574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System Analysis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334000" y="152400"/>
            <a:ext cx="18288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Estimation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7239000" y="152400"/>
            <a:ext cx="1752600" cy="533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Scheduling</a:t>
            </a: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1219200" y="762000"/>
            <a:ext cx="19050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</a:t>
            </a:r>
            <a:r>
              <a:rPr lang="en-US" sz="1500" dirty="0" smtClean="0">
                <a:solidFill>
                  <a:schemeClr val="tx1"/>
                </a:solidFill>
              </a:rPr>
              <a:t>Existing Conditions </a:t>
            </a:r>
          </a:p>
          <a:p>
            <a:r>
              <a:rPr lang="en-US" sz="1500" dirty="0" smtClean="0">
                <a:solidFill>
                  <a:schemeClr val="tx1"/>
                </a:solidFill>
              </a:rPr>
              <a:t>   Modeling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Programming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1219200" y="1524000"/>
            <a:ext cx="1905000" cy="2590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Design Authoring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Design Reviews (Constructability, 3D Design Coordination, Virtual Mock-ups)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3200400" y="1524000"/>
            <a:ext cx="2057400" cy="2590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Site Analysis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Engineering Analysis (Structural, Energy, Lighting , CFD, IAQ Evaluation, Thermal Performance)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Code Validation (Emergency Evacuation, Security Analysis)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LEED Evaluation</a:t>
            </a:r>
          </a:p>
        </p:txBody>
      </p:sp>
      <p:sp>
        <p:nvSpPr>
          <p:cNvPr id="46" name="Rectangle 45"/>
          <p:cNvSpPr/>
          <p:nvPr/>
        </p:nvSpPr>
        <p:spPr>
          <a:xfrm>
            <a:off x="3200400" y="762000"/>
            <a:ext cx="20574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Site Selection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7" name="Rectangle 46"/>
          <p:cNvSpPr/>
          <p:nvPr/>
        </p:nvSpPr>
        <p:spPr>
          <a:xfrm>
            <a:off x="5334000" y="762000"/>
            <a:ext cx="18288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Preliminary Cost       Estimation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5334000" y="1524000"/>
            <a:ext cx="1828800" cy="2590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Cost Estimation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7239000" y="762000"/>
            <a:ext cx="1752600" cy="685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Phase Planning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7239000" y="1524000"/>
            <a:ext cx="1752600" cy="25908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Phase Planning (Tenant Fit-out)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1219200" y="4191000"/>
            <a:ext cx="19050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3D MEP Coordination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Digital Fabrication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3D Control and 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Planning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1219200" y="5257800"/>
            <a:ext cx="19050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Record Model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Asset Management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Space Management/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Tracking</a:t>
            </a:r>
          </a:p>
          <a:p>
            <a:pPr>
              <a:buFont typeface="Wingdings" pitchFamily="2" charset="2"/>
              <a:buChar char="§"/>
            </a:pPr>
            <a:r>
              <a:rPr lang="en-US" sz="1400" dirty="0" smtClean="0">
                <a:solidFill>
                  <a:schemeClr val="tx1"/>
                </a:solidFill>
              </a:rPr>
              <a:t> Disaster/Emergency</a:t>
            </a:r>
          </a:p>
          <a:p>
            <a:r>
              <a:rPr lang="en-US" sz="1400" dirty="0" smtClean="0">
                <a:solidFill>
                  <a:schemeClr val="tx1"/>
                </a:solidFill>
              </a:rPr>
              <a:t>  Planning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4" name="Rectangle 53"/>
          <p:cNvSpPr/>
          <p:nvPr/>
        </p:nvSpPr>
        <p:spPr>
          <a:xfrm>
            <a:off x="3200400" y="4191000"/>
            <a:ext cx="20574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3D System Design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3200400" y="5257800"/>
            <a:ext cx="20574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Building Performance Analysis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5334000" y="4191000"/>
            <a:ext cx="18288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en-US" sz="1400" dirty="0" smtClean="0">
                <a:solidFill>
                  <a:schemeClr val="tx1"/>
                </a:solidFill>
              </a:rPr>
              <a:t>Unit Price Estimating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5334000" y="5257800"/>
            <a:ext cx="18288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Maintenance Cost Estimation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239000" y="4191000"/>
            <a:ext cx="1752600" cy="990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4D Planning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Site Utilization Planning</a:t>
            </a:r>
            <a:endParaRPr lang="en-US" sz="1500" dirty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239000" y="5257800"/>
            <a:ext cx="1752600" cy="13716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Building Maintenance</a:t>
            </a:r>
          </a:p>
          <a:p>
            <a:pPr>
              <a:buFont typeface="Wingdings" pitchFamily="2" charset="2"/>
              <a:buChar char="§"/>
            </a:pPr>
            <a:r>
              <a:rPr lang="en-US" sz="1500" dirty="0" smtClean="0">
                <a:solidFill>
                  <a:schemeClr val="tx1"/>
                </a:solidFill>
              </a:rPr>
              <a:t> Renovation Coordination</a:t>
            </a:r>
            <a:endParaRPr lang="en-US" sz="15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Rectangle 81"/>
          <p:cNvSpPr/>
          <p:nvPr/>
        </p:nvSpPr>
        <p:spPr>
          <a:xfrm>
            <a:off x="152400" y="19050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Operation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83" name="Rectangle 82"/>
          <p:cNvSpPr/>
          <p:nvPr/>
        </p:nvSpPr>
        <p:spPr>
          <a:xfrm>
            <a:off x="2438400" y="19050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Construction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84" name="Rectangle 83"/>
          <p:cNvSpPr/>
          <p:nvPr/>
        </p:nvSpPr>
        <p:spPr>
          <a:xfrm>
            <a:off x="4800600" y="19050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Design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85" name="Rectangle 84"/>
          <p:cNvSpPr/>
          <p:nvPr/>
        </p:nvSpPr>
        <p:spPr>
          <a:xfrm>
            <a:off x="7086600" y="19050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Planning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86" name="Rectangle 85"/>
          <p:cNvSpPr/>
          <p:nvPr/>
        </p:nvSpPr>
        <p:spPr>
          <a:xfrm>
            <a:off x="11430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87" name="Rectangle 86"/>
          <p:cNvSpPr/>
          <p:nvPr/>
        </p:nvSpPr>
        <p:spPr>
          <a:xfrm>
            <a:off x="16002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88" name="Rectangle 87"/>
          <p:cNvSpPr/>
          <p:nvPr/>
        </p:nvSpPr>
        <p:spPr>
          <a:xfrm>
            <a:off x="228600" y="22860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89" name="Rectangle 88"/>
          <p:cNvSpPr/>
          <p:nvPr/>
        </p:nvSpPr>
        <p:spPr>
          <a:xfrm>
            <a:off x="6858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06" name="Right Arrow 105"/>
          <p:cNvSpPr/>
          <p:nvPr/>
        </p:nvSpPr>
        <p:spPr>
          <a:xfrm>
            <a:off x="1828800" y="19812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7" name="Right Arrow 106"/>
          <p:cNvSpPr/>
          <p:nvPr/>
        </p:nvSpPr>
        <p:spPr>
          <a:xfrm>
            <a:off x="4191000" y="19812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96" name="TextBox 108"/>
          <p:cNvSpPr txBox="1">
            <a:spLocks noChangeArrowheads="1"/>
          </p:cNvSpPr>
          <p:nvPr/>
        </p:nvSpPr>
        <p:spPr bwMode="auto">
          <a:xfrm>
            <a:off x="76200" y="2971800"/>
            <a:ext cx="54864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Forward Pass = </a:t>
            </a:r>
            <a:r>
              <a:rPr lang="en-US" b="1">
                <a:solidFill>
                  <a:srgbClr val="C00000"/>
                </a:solidFill>
              </a:rPr>
              <a:t>Use</a:t>
            </a:r>
          </a:p>
        </p:txBody>
      </p:sp>
      <p:sp>
        <p:nvSpPr>
          <p:cNvPr id="110" name="Right Arrow 109"/>
          <p:cNvSpPr/>
          <p:nvPr/>
        </p:nvSpPr>
        <p:spPr>
          <a:xfrm>
            <a:off x="152400" y="3276600"/>
            <a:ext cx="2209800" cy="12065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398" name="TextBox 137"/>
          <p:cNvSpPr txBox="1">
            <a:spLocks noChangeArrowheads="1"/>
          </p:cNvSpPr>
          <p:nvPr/>
        </p:nvSpPr>
        <p:spPr bwMode="auto">
          <a:xfrm>
            <a:off x="3581400" y="4887913"/>
            <a:ext cx="57912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chemeClr val="bg1"/>
                </a:solidFill>
              </a:rPr>
              <a:t>Backward Pass = </a:t>
            </a:r>
            <a:r>
              <a:rPr lang="en-US" b="1">
                <a:solidFill>
                  <a:srgbClr val="C00000"/>
                </a:solidFill>
              </a:rPr>
              <a:t>Who creates it? What Platform?</a:t>
            </a:r>
          </a:p>
        </p:txBody>
      </p:sp>
      <p:sp>
        <p:nvSpPr>
          <p:cNvPr id="139" name="Right Arrow 138"/>
          <p:cNvSpPr/>
          <p:nvPr/>
        </p:nvSpPr>
        <p:spPr>
          <a:xfrm rot="10800000">
            <a:off x="3657600" y="5181600"/>
            <a:ext cx="5334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5" name="Rectangle 74"/>
          <p:cNvSpPr/>
          <p:nvPr/>
        </p:nvSpPr>
        <p:spPr>
          <a:xfrm>
            <a:off x="152400" y="37338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Operation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76" name="Rectangle 75"/>
          <p:cNvSpPr/>
          <p:nvPr/>
        </p:nvSpPr>
        <p:spPr>
          <a:xfrm>
            <a:off x="2438400" y="37338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Construction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77" name="Rectangle 76"/>
          <p:cNvSpPr/>
          <p:nvPr/>
        </p:nvSpPr>
        <p:spPr>
          <a:xfrm>
            <a:off x="4800600" y="37338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Design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78" name="Rectangle 77"/>
          <p:cNvSpPr/>
          <p:nvPr/>
        </p:nvSpPr>
        <p:spPr>
          <a:xfrm>
            <a:off x="7086600" y="3733800"/>
            <a:ext cx="1905000" cy="9144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Planning</a:t>
            </a:r>
          </a:p>
          <a:p>
            <a:pPr algn="ctr">
              <a:defRPr/>
            </a:pPr>
            <a:endParaRPr lang="en-US" dirty="0"/>
          </a:p>
          <a:p>
            <a:pPr algn="ctr">
              <a:defRPr/>
            </a:pPr>
            <a:endParaRPr lang="en-US" dirty="0"/>
          </a:p>
        </p:txBody>
      </p:sp>
      <p:sp>
        <p:nvSpPr>
          <p:cNvPr id="92" name="Rectangle 91"/>
          <p:cNvSpPr/>
          <p:nvPr/>
        </p:nvSpPr>
        <p:spPr>
          <a:xfrm>
            <a:off x="34290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93" name="Rectangle 92"/>
          <p:cNvSpPr/>
          <p:nvPr/>
        </p:nvSpPr>
        <p:spPr>
          <a:xfrm>
            <a:off x="38862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94" name="Rectangle 93"/>
          <p:cNvSpPr/>
          <p:nvPr/>
        </p:nvSpPr>
        <p:spPr>
          <a:xfrm>
            <a:off x="2514600" y="22860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95" name="Rectangle 94"/>
          <p:cNvSpPr/>
          <p:nvPr/>
        </p:nvSpPr>
        <p:spPr>
          <a:xfrm>
            <a:off x="29718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96" name="Rectangle 95"/>
          <p:cNvSpPr/>
          <p:nvPr/>
        </p:nvSpPr>
        <p:spPr>
          <a:xfrm>
            <a:off x="57912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97" name="Rectangle 96"/>
          <p:cNvSpPr/>
          <p:nvPr/>
        </p:nvSpPr>
        <p:spPr>
          <a:xfrm>
            <a:off x="62484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98" name="Rectangle 97"/>
          <p:cNvSpPr/>
          <p:nvPr/>
        </p:nvSpPr>
        <p:spPr>
          <a:xfrm>
            <a:off x="4876800" y="22860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99" name="Rectangle 98"/>
          <p:cNvSpPr/>
          <p:nvPr/>
        </p:nvSpPr>
        <p:spPr>
          <a:xfrm>
            <a:off x="53340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00" name="Rectangle 99"/>
          <p:cNvSpPr/>
          <p:nvPr/>
        </p:nvSpPr>
        <p:spPr>
          <a:xfrm>
            <a:off x="80772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01" name="Rectangle 100"/>
          <p:cNvSpPr/>
          <p:nvPr/>
        </p:nvSpPr>
        <p:spPr>
          <a:xfrm>
            <a:off x="85344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102" name="Rectangle 101"/>
          <p:cNvSpPr/>
          <p:nvPr/>
        </p:nvSpPr>
        <p:spPr>
          <a:xfrm>
            <a:off x="7162800" y="22860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7620000" y="22860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04" name="Rectangle 103"/>
          <p:cNvSpPr/>
          <p:nvPr/>
        </p:nvSpPr>
        <p:spPr>
          <a:xfrm>
            <a:off x="11430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05" name="Rectangle 104"/>
          <p:cNvSpPr/>
          <p:nvPr/>
        </p:nvSpPr>
        <p:spPr>
          <a:xfrm>
            <a:off x="16002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109" name="Rectangle 108"/>
          <p:cNvSpPr/>
          <p:nvPr/>
        </p:nvSpPr>
        <p:spPr>
          <a:xfrm>
            <a:off x="228600" y="41148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111" name="Rectangle 110"/>
          <p:cNvSpPr/>
          <p:nvPr/>
        </p:nvSpPr>
        <p:spPr>
          <a:xfrm>
            <a:off x="6858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12" name="Rectangle 111"/>
          <p:cNvSpPr/>
          <p:nvPr/>
        </p:nvSpPr>
        <p:spPr>
          <a:xfrm>
            <a:off x="34290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13" name="Rectangle 112"/>
          <p:cNvSpPr/>
          <p:nvPr/>
        </p:nvSpPr>
        <p:spPr>
          <a:xfrm>
            <a:off x="38862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114" name="Rectangle 113"/>
          <p:cNvSpPr/>
          <p:nvPr/>
        </p:nvSpPr>
        <p:spPr>
          <a:xfrm>
            <a:off x="2514600" y="41148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115" name="Rectangle 114"/>
          <p:cNvSpPr/>
          <p:nvPr/>
        </p:nvSpPr>
        <p:spPr>
          <a:xfrm>
            <a:off x="29718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16" name="Rectangle 115"/>
          <p:cNvSpPr/>
          <p:nvPr/>
        </p:nvSpPr>
        <p:spPr>
          <a:xfrm>
            <a:off x="57912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17" name="Rectangle 116"/>
          <p:cNvSpPr/>
          <p:nvPr/>
        </p:nvSpPr>
        <p:spPr>
          <a:xfrm>
            <a:off x="62484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118" name="Rectangle 117"/>
          <p:cNvSpPr/>
          <p:nvPr/>
        </p:nvSpPr>
        <p:spPr>
          <a:xfrm>
            <a:off x="4876800" y="41148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119" name="Rectangle 118"/>
          <p:cNvSpPr/>
          <p:nvPr/>
        </p:nvSpPr>
        <p:spPr>
          <a:xfrm>
            <a:off x="53340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20" name="Rectangle 119"/>
          <p:cNvSpPr/>
          <p:nvPr/>
        </p:nvSpPr>
        <p:spPr>
          <a:xfrm>
            <a:off x="80772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E</a:t>
            </a:r>
          </a:p>
        </p:txBody>
      </p:sp>
      <p:sp>
        <p:nvSpPr>
          <p:cNvPr id="121" name="Rectangle 120"/>
          <p:cNvSpPr/>
          <p:nvPr/>
        </p:nvSpPr>
        <p:spPr>
          <a:xfrm>
            <a:off x="85344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</a:t>
            </a:r>
          </a:p>
        </p:txBody>
      </p:sp>
      <p:sp>
        <p:nvSpPr>
          <p:cNvPr id="122" name="Rectangle 121"/>
          <p:cNvSpPr/>
          <p:nvPr/>
        </p:nvSpPr>
        <p:spPr>
          <a:xfrm>
            <a:off x="7162800" y="4114800"/>
            <a:ext cx="381000" cy="4572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D</a:t>
            </a:r>
          </a:p>
        </p:txBody>
      </p:sp>
      <p:sp>
        <p:nvSpPr>
          <p:cNvPr id="123" name="Rectangle 122"/>
          <p:cNvSpPr/>
          <p:nvPr/>
        </p:nvSpPr>
        <p:spPr>
          <a:xfrm>
            <a:off x="7620000" y="4114800"/>
            <a:ext cx="381000" cy="4572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</a:t>
            </a:r>
          </a:p>
        </p:txBody>
      </p:sp>
      <p:sp>
        <p:nvSpPr>
          <p:cNvPr id="124" name="Right Arrow 123"/>
          <p:cNvSpPr/>
          <p:nvPr/>
        </p:nvSpPr>
        <p:spPr>
          <a:xfrm>
            <a:off x="6553200" y="19812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3" name="Right Arrow 52"/>
          <p:cNvSpPr/>
          <p:nvPr/>
        </p:nvSpPr>
        <p:spPr>
          <a:xfrm rot="10800000">
            <a:off x="1828800" y="38100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4" name="Right Arrow 53"/>
          <p:cNvSpPr/>
          <p:nvPr/>
        </p:nvSpPr>
        <p:spPr>
          <a:xfrm rot="10800000">
            <a:off x="4191000" y="38100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5" name="Right Arrow 54"/>
          <p:cNvSpPr/>
          <p:nvPr/>
        </p:nvSpPr>
        <p:spPr>
          <a:xfrm rot="10800000">
            <a:off x="6553200" y="3810000"/>
            <a:ext cx="762000" cy="15240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6" name="TextBox 55"/>
          <p:cNvSpPr txBox="1"/>
          <p:nvPr/>
        </p:nvSpPr>
        <p:spPr>
          <a:xfrm>
            <a:off x="76200" y="0"/>
            <a:ext cx="73152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 smtClean="0">
                <a:solidFill>
                  <a:schemeClr val="bg1"/>
                </a:solidFill>
                <a:latin typeface="+mj-lt"/>
              </a:rPr>
              <a:t>BIM Implementation Plan</a:t>
            </a:r>
            <a:endParaRPr lang="en-US" sz="3600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590800"/>
            <a:ext cx="2362200" cy="1905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/>
              <a:t>Project Input</a:t>
            </a:r>
            <a:endParaRPr lang="en-US" sz="2000" b="1" dirty="0"/>
          </a:p>
          <a:p>
            <a:pPr algn="ctr">
              <a:defRPr/>
            </a:pPr>
            <a:endParaRPr lang="en-US" sz="1400" b="1" dirty="0"/>
          </a:p>
          <a:p>
            <a:pPr algn="ctr">
              <a:defRPr/>
            </a:pPr>
            <a:r>
              <a:rPr lang="en-US" sz="1400" dirty="0"/>
              <a:t>Project Characteristics + </a:t>
            </a:r>
          </a:p>
          <a:p>
            <a:pPr algn="ctr">
              <a:defRPr/>
            </a:pPr>
            <a:r>
              <a:rPr lang="en-US" sz="1400" dirty="0"/>
              <a:t>BIM Objectives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477000" y="4495800"/>
            <a:ext cx="2362200" cy="1905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/>
              <a:t>Guide for Implementation</a:t>
            </a:r>
          </a:p>
          <a:p>
            <a:pPr algn="ctr">
              <a:defRPr/>
            </a:pP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3429000" y="2743200"/>
            <a:ext cx="23622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/>
              <a:t>Decision Support</a:t>
            </a:r>
          </a:p>
          <a:p>
            <a:pPr algn="ctr">
              <a:defRPr/>
            </a:pPr>
            <a:r>
              <a:rPr lang="en-US" sz="2000" b="1" dirty="0" smtClean="0"/>
              <a:t>Tool</a:t>
            </a:r>
          </a:p>
          <a:p>
            <a:pPr algn="ctr">
              <a:defRPr/>
            </a:pPr>
            <a:r>
              <a:rPr lang="en-US" sz="1400" dirty="0" smtClean="0"/>
              <a:t>Decision Matrix</a:t>
            </a:r>
            <a:endParaRPr lang="en-US" sz="1400" dirty="0"/>
          </a:p>
        </p:txBody>
      </p:sp>
      <p:sp>
        <p:nvSpPr>
          <p:cNvPr id="7" name="Right Arrow 6"/>
          <p:cNvSpPr/>
          <p:nvPr/>
        </p:nvSpPr>
        <p:spPr>
          <a:xfrm>
            <a:off x="2362200" y="3124200"/>
            <a:ext cx="12192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</a:rPr>
              <a:t>BIM Execution Planning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77000" y="2743200"/>
            <a:ext cx="2362200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/>
              <a:t>BIM GOALS</a:t>
            </a:r>
            <a:endParaRPr lang="en-US" sz="2000" b="1" dirty="0"/>
          </a:p>
        </p:txBody>
      </p:sp>
      <p:sp>
        <p:nvSpPr>
          <p:cNvPr id="8" name="Right Arrow 7"/>
          <p:cNvSpPr/>
          <p:nvPr/>
        </p:nvSpPr>
        <p:spPr>
          <a:xfrm>
            <a:off x="5638800" y="3124200"/>
            <a:ext cx="10668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5400000">
            <a:off x="6972300" y="4076700"/>
            <a:ext cx="12954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600" y="2590800"/>
            <a:ext cx="2362200" cy="19050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/>
              <a:t>Project Input</a:t>
            </a:r>
            <a:endParaRPr lang="en-US" sz="2000" b="1" dirty="0"/>
          </a:p>
          <a:p>
            <a:pPr algn="ctr">
              <a:defRPr/>
            </a:pPr>
            <a:endParaRPr lang="en-US" sz="1400" b="1" dirty="0"/>
          </a:p>
          <a:p>
            <a:pPr algn="ctr">
              <a:defRPr/>
            </a:pPr>
            <a:r>
              <a:rPr lang="en-US" sz="1400" dirty="0"/>
              <a:t>Project Characteristics + </a:t>
            </a:r>
          </a:p>
          <a:p>
            <a:pPr algn="ctr">
              <a:defRPr/>
            </a:pPr>
            <a:r>
              <a:rPr lang="en-US" sz="1400" dirty="0"/>
              <a:t>BIM Objectives</a:t>
            </a:r>
          </a:p>
        </p:txBody>
      </p:sp>
      <p:sp>
        <p:nvSpPr>
          <p:cNvPr id="5" name="Rectangle 4"/>
          <p:cNvSpPr/>
          <p:nvPr/>
        </p:nvSpPr>
        <p:spPr>
          <a:xfrm>
            <a:off x="6477000" y="4495800"/>
            <a:ext cx="2362200" cy="1905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/>
              <a:t>Guide for Implementation</a:t>
            </a:r>
          </a:p>
          <a:p>
            <a:pPr algn="ctr">
              <a:defRPr/>
            </a:pPr>
            <a:endParaRPr lang="en-US" sz="1400" dirty="0"/>
          </a:p>
        </p:txBody>
      </p:sp>
      <p:sp>
        <p:nvSpPr>
          <p:cNvPr id="6" name="Rectangle 5"/>
          <p:cNvSpPr/>
          <p:nvPr/>
        </p:nvSpPr>
        <p:spPr>
          <a:xfrm>
            <a:off x="3429000" y="2743200"/>
            <a:ext cx="2362200" cy="9144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/>
              <a:t>Decision Support</a:t>
            </a:r>
          </a:p>
          <a:p>
            <a:pPr algn="ctr">
              <a:defRPr/>
            </a:pPr>
            <a:r>
              <a:rPr lang="en-US" sz="2000" b="1" dirty="0" smtClean="0"/>
              <a:t>Tool</a:t>
            </a:r>
          </a:p>
          <a:p>
            <a:pPr algn="ctr">
              <a:defRPr/>
            </a:pPr>
            <a:r>
              <a:rPr lang="en-US" sz="1400" dirty="0" smtClean="0"/>
              <a:t>Decision Matrix</a:t>
            </a:r>
            <a:endParaRPr lang="en-US" sz="1400" dirty="0"/>
          </a:p>
        </p:txBody>
      </p:sp>
      <p:sp>
        <p:nvSpPr>
          <p:cNvPr id="7" name="Right Arrow 6"/>
          <p:cNvSpPr/>
          <p:nvPr/>
        </p:nvSpPr>
        <p:spPr>
          <a:xfrm>
            <a:off x="2362200" y="3124200"/>
            <a:ext cx="12192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76200" y="0"/>
            <a:ext cx="6096000" cy="64611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en-US" sz="3600" dirty="0">
                <a:solidFill>
                  <a:schemeClr val="bg1"/>
                </a:solidFill>
              </a:rPr>
              <a:t>BIM Execution Planning</a:t>
            </a:r>
          </a:p>
        </p:txBody>
      </p:sp>
      <p:sp>
        <p:nvSpPr>
          <p:cNvPr id="10" name="Rectangle 9"/>
          <p:cNvSpPr/>
          <p:nvPr/>
        </p:nvSpPr>
        <p:spPr>
          <a:xfrm>
            <a:off x="6477000" y="2743200"/>
            <a:ext cx="2362200" cy="91440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000" b="1" dirty="0" smtClean="0"/>
              <a:t>BIM GOALS</a:t>
            </a:r>
            <a:endParaRPr lang="en-US" sz="2000" b="1" dirty="0"/>
          </a:p>
        </p:txBody>
      </p:sp>
      <p:sp>
        <p:nvSpPr>
          <p:cNvPr id="8" name="Right Arrow 7"/>
          <p:cNvSpPr/>
          <p:nvPr/>
        </p:nvSpPr>
        <p:spPr>
          <a:xfrm>
            <a:off x="5638800" y="3124200"/>
            <a:ext cx="10668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ight Arrow 10"/>
          <p:cNvSpPr/>
          <p:nvPr/>
        </p:nvSpPr>
        <p:spPr>
          <a:xfrm rot="5400000">
            <a:off x="6972300" y="4076700"/>
            <a:ext cx="1295400" cy="15240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6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133"/>
          <p:cNvSpPr/>
          <p:nvPr/>
        </p:nvSpPr>
        <p:spPr>
          <a:xfrm>
            <a:off x="76200" y="76200"/>
            <a:ext cx="8991600" cy="6705600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50000"/>
                  <a:shade val="30000"/>
                  <a:satMod val="115000"/>
                </a:schemeClr>
              </a:gs>
              <a:gs pos="50000">
                <a:schemeClr val="accent4">
                  <a:lumMod val="50000"/>
                  <a:shade val="67500"/>
                  <a:satMod val="115000"/>
                </a:schemeClr>
              </a:gs>
              <a:gs pos="100000">
                <a:schemeClr val="accent4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>
            <a:solidFill>
              <a:schemeClr val="tx1">
                <a:lumMod val="75000"/>
                <a:lumOff val="2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52600" y="2721115"/>
            <a:ext cx="7239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  <a:latin typeface="+mj-lt"/>
              </a:rPr>
              <a:t>Prototype Presentation</a:t>
            </a:r>
            <a:endParaRPr lang="en-US" sz="4000" b="1" dirty="0">
              <a:solidFill>
                <a:srgbClr val="C0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CE_Focus_Group_(2)_Revised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dk1"/>
        </a:lnRef>
        <a:fillRef idx="2">
          <a:schemeClr val="dk1"/>
        </a:fillRef>
        <a:effectRef idx="1">
          <a:schemeClr val="dk1"/>
        </a:effectRef>
        <a:fontRef idx="minor">
          <a:schemeClr val="dk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PACE_Focus_Group_(2)_Revised</Template>
  <TotalTime>142</TotalTime>
  <Words>743</Words>
  <Application>Microsoft Office PowerPoint</Application>
  <PresentationFormat>On-screen Show (4:3)</PresentationFormat>
  <Paragraphs>208</Paragraphs>
  <Slides>18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PACE_Focus_Group_(2)_Revised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</vt:vector>
  </TitlesOfParts>
  <Company>FUJITSU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Windows User</dc:creator>
  <cp:lastModifiedBy>Windows User</cp:lastModifiedBy>
  <cp:revision>14</cp:revision>
  <dcterms:created xsi:type="dcterms:W3CDTF">2008-10-29T14:28:29Z</dcterms:created>
  <dcterms:modified xsi:type="dcterms:W3CDTF">2008-10-29T16:51:18Z</dcterms:modified>
</cp:coreProperties>
</file>